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17" r:id="rId3"/>
    <p:sldId id="665" r:id="rId4"/>
    <p:sldId id="314" r:id="rId5"/>
    <p:sldId id="318" r:id="rId6"/>
    <p:sldId id="320" r:id="rId7"/>
    <p:sldId id="321" r:id="rId8"/>
    <p:sldId id="325" r:id="rId9"/>
    <p:sldId id="322" r:id="rId10"/>
    <p:sldId id="326" r:id="rId11"/>
    <p:sldId id="327" r:id="rId12"/>
    <p:sldId id="323" r:id="rId13"/>
    <p:sldId id="328" r:id="rId14"/>
    <p:sldId id="330" r:id="rId15"/>
    <p:sldId id="324" r:id="rId16"/>
    <p:sldId id="332" r:id="rId17"/>
    <p:sldId id="331" r:id="rId18"/>
    <p:sldId id="329" r:id="rId19"/>
    <p:sldId id="334" r:id="rId20"/>
    <p:sldId id="335" r:id="rId21"/>
    <p:sldId id="666" r:id="rId22"/>
    <p:sldId id="33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561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88247-99AA-4C21-A330-F070A723A73F}" type="doc">
      <dgm:prSet loTypeId="urn:microsoft.com/office/officeart/2016/7/layout/VerticalSolidAction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132B1CF-9402-4548-9698-25634BD4A959}">
      <dgm:prSet/>
      <dgm:spPr/>
      <dgm:t>
        <a:bodyPr/>
        <a:lstStyle/>
        <a:p>
          <a:r>
            <a:rPr lang="en-US"/>
            <a:t>Identify</a:t>
          </a:r>
        </a:p>
      </dgm:t>
    </dgm:pt>
    <dgm:pt modelId="{F30F3D60-7100-41BD-B7AC-F380D1E97BC2}" type="parTrans" cxnId="{EB5BAF54-51D5-4BEE-906F-CEFB7630397C}">
      <dgm:prSet/>
      <dgm:spPr/>
      <dgm:t>
        <a:bodyPr/>
        <a:lstStyle/>
        <a:p>
          <a:endParaRPr lang="en-US"/>
        </a:p>
      </dgm:t>
    </dgm:pt>
    <dgm:pt modelId="{C5BB6259-7F96-45F0-851F-477B713BEB59}" type="sibTrans" cxnId="{EB5BAF54-51D5-4BEE-906F-CEFB7630397C}">
      <dgm:prSet/>
      <dgm:spPr/>
      <dgm:t>
        <a:bodyPr/>
        <a:lstStyle/>
        <a:p>
          <a:endParaRPr lang="en-US"/>
        </a:p>
      </dgm:t>
    </dgm:pt>
    <dgm:pt modelId="{918B4448-D216-4BF3-B863-AD2314989ED2}">
      <dgm:prSet/>
      <dgm:spPr/>
      <dgm:t>
        <a:bodyPr/>
        <a:lstStyle/>
        <a:p>
          <a:r>
            <a:rPr lang="en-US"/>
            <a:t>Identify the types of crimes in Toronto.</a:t>
          </a:r>
        </a:p>
      </dgm:t>
    </dgm:pt>
    <dgm:pt modelId="{24826A9F-E4CF-4DCB-B929-F37BE1CC5E07}" type="parTrans" cxnId="{695DCC70-3521-48F6-9668-45D560FDA708}">
      <dgm:prSet/>
      <dgm:spPr/>
      <dgm:t>
        <a:bodyPr/>
        <a:lstStyle/>
        <a:p>
          <a:endParaRPr lang="en-US"/>
        </a:p>
      </dgm:t>
    </dgm:pt>
    <dgm:pt modelId="{35EC3F9F-7FFB-4D82-B731-6ED06135205E}" type="sibTrans" cxnId="{695DCC70-3521-48F6-9668-45D560FDA708}">
      <dgm:prSet/>
      <dgm:spPr/>
      <dgm:t>
        <a:bodyPr/>
        <a:lstStyle/>
        <a:p>
          <a:endParaRPr lang="en-US"/>
        </a:p>
      </dgm:t>
    </dgm:pt>
    <dgm:pt modelId="{D74EE252-FCC6-45CE-82F0-94B8FD359EFF}">
      <dgm:prSet/>
      <dgm:spPr/>
      <dgm:t>
        <a:bodyPr/>
        <a:lstStyle/>
        <a:p>
          <a:r>
            <a:rPr lang="en-US"/>
            <a:t>Analyze</a:t>
          </a:r>
        </a:p>
      </dgm:t>
    </dgm:pt>
    <dgm:pt modelId="{F33641FA-7842-4446-8BCA-07D5BA78EF86}" type="parTrans" cxnId="{77EBF8C3-F9B8-41AC-8499-B3BB3587E97E}">
      <dgm:prSet/>
      <dgm:spPr/>
      <dgm:t>
        <a:bodyPr/>
        <a:lstStyle/>
        <a:p>
          <a:endParaRPr lang="en-US"/>
        </a:p>
      </dgm:t>
    </dgm:pt>
    <dgm:pt modelId="{7EEB245A-C097-45D0-8F0D-E27E02273047}" type="sibTrans" cxnId="{77EBF8C3-F9B8-41AC-8499-B3BB3587E97E}">
      <dgm:prSet/>
      <dgm:spPr/>
      <dgm:t>
        <a:bodyPr/>
        <a:lstStyle/>
        <a:p>
          <a:endParaRPr lang="en-US"/>
        </a:p>
      </dgm:t>
    </dgm:pt>
    <dgm:pt modelId="{5DBB0EF2-3631-44F5-B5D0-5694C0FB72ED}">
      <dgm:prSet/>
      <dgm:spPr/>
      <dgm:t>
        <a:bodyPr/>
        <a:lstStyle/>
        <a:p>
          <a:r>
            <a:rPr lang="en-US"/>
            <a:t>Analyze the trend across the timeline and neighborhoods.</a:t>
          </a:r>
        </a:p>
      </dgm:t>
    </dgm:pt>
    <dgm:pt modelId="{4308BACA-6237-4DAB-9320-3A1E9658DBA4}" type="parTrans" cxnId="{3360BA88-D9F3-448C-8710-AAB80B750EC0}">
      <dgm:prSet/>
      <dgm:spPr/>
      <dgm:t>
        <a:bodyPr/>
        <a:lstStyle/>
        <a:p>
          <a:endParaRPr lang="en-US"/>
        </a:p>
      </dgm:t>
    </dgm:pt>
    <dgm:pt modelId="{3BFC1DB0-D60A-4FD1-B026-045E61FBDA8A}" type="sibTrans" cxnId="{3360BA88-D9F3-448C-8710-AAB80B750EC0}">
      <dgm:prSet/>
      <dgm:spPr/>
      <dgm:t>
        <a:bodyPr/>
        <a:lstStyle/>
        <a:p>
          <a:endParaRPr lang="en-US"/>
        </a:p>
      </dgm:t>
    </dgm:pt>
    <dgm:pt modelId="{0CB03538-1CB6-4C5A-835F-3458FBC98FD8}">
      <dgm:prSet/>
      <dgm:spPr/>
      <dgm:t>
        <a:bodyPr/>
        <a:lstStyle/>
        <a:p>
          <a:r>
            <a:rPr lang="en-US"/>
            <a:t>Create</a:t>
          </a:r>
        </a:p>
      </dgm:t>
    </dgm:pt>
    <dgm:pt modelId="{4DA2E337-8D36-410D-A060-2D3D5264A153}" type="parTrans" cxnId="{1F1F5722-07B7-46B3-A8A4-7B54AF84D9AE}">
      <dgm:prSet/>
      <dgm:spPr/>
      <dgm:t>
        <a:bodyPr/>
        <a:lstStyle/>
        <a:p>
          <a:endParaRPr lang="en-US"/>
        </a:p>
      </dgm:t>
    </dgm:pt>
    <dgm:pt modelId="{202AE08D-7BC8-4E24-9AEF-B44CF4B19B02}" type="sibTrans" cxnId="{1F1F5722-07B7-46B3-A8A4-7B54AF84D9AE}">
      <dgm:prSet/>
      <dgm:spPr/>
      <dgm:t>
        <a:bodyPr/>
        <a:lstStyle/>
        <a:p>
          <a:endParaRPr lang="en-US"/>
        </a:p>
      </dgm:t>
    </dgm:pt>
    <dgm:pt modelId="{C42CC0EB-102A-4CC9-9611-03216E8FC599}">
      <dgm:prSet/>
      <dgm:spPr/>
      <dgm:t>
        <a:bodyPr/>
        <a:lstStyle/>
        <a:p>
          <a:r>
            <a:rPr lang="en-US" dirty="0"/>
            <a:t>Create awareness about the results of our data analysis and make you feel safer.</a:t>
          </a:r>
        </a:p>
      </dgm:t>
    </dgm:pt>
    <dgm:pt modelId="{C3AF6261-EA07-4FA7-A121-561F32667450}" type="parTrans" cxnId="{844631EE-C8DA-4046-84E1-01639DD25D6F}">
      <dgm:prSet/>
      <dgm:spPr/>
      <dgm:t>
        <a:bodyPr/>
        <a:lstStyle/>
        <a:p>
          <a:endParaRPr lang="en-US"/>
        </a:p>
      </dgm:t>
    </dgm:pt>
    <dgm:pt modelId="{C734DCC6-7865-4B78-8E7F-98D763DAA546}" type="sibTrans" cxnId="{844631EE-C8DA-4046-84E1-01639DD25D6F}">
      <dgm:prSet/>
      <dgm:spPr/>
      <dgm:t>
        <a:bodyPr/>
        <a:lstStyle/>
        <a:p>
          <a:endParaRPr lang="en-US"/>
        </a:p>
      </dgm:t>
    </dgm:pt>
    <dgm:pt modelId="{2D79565C-3CE0-FB48-AC6D-C12B3BA5D9AA}" type="pres">
      <dgm:prSet presAssocID="{1A888247-99AA-4C21-A330-F070A723A73F}" presName="Name0" presStyleCnt="0">
        <dgm:presLayoutVars>
          <dgm:dir/>
          <dgm:animLvl val="lvl"/>
          <dgm:resizeHandles val="exact"/>
        </dgm:presLayoutVars>
      </dgm:prSet>
      <dgm:spPr/>
    </dgm:pt>
    <dgm:pt modelId="{BAC452BB-4724-3C4F-82D1-E9F1384038AF}" type="pres">
      <dgm:prSet presAssocID="{0132B1CF-9402-4548-9698-25634BD4A959}" presName="linNode" presStyleCnt="0"/>
      <dgm:spPr/>
    </dgm:pt>
    <dgm:pt modelId="{89E6ED3B-E33A-FD43-8FF4-26F436B25E90}" type="pres">
      <dgm:prSet presAssocID="{0132B1CF-9402-4548-9698-25634BD4A959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EA79B937-DC85-DC49-86F5-FF6E2CB52D9C}" type="pres">
      <dgm:prSet presAssocID="{0132B1CF-9402-4548-9698-25634BD4A959}" presName="descendantText" presStyleLbl="alignAccFollowNode1" presStyleIdx="0" presStyleCnt="3">
        <dgm:presLayoutVars>
          <dgm:bulletEnabled/>
        </dgm:presLayoutVars>
      </dgm:prSet>
      <dgm:spPr/>
    </dgm:pt>
    <dgm:pt modelId="{11BD9ED0-6C3A-9145-8185-71724F5C0DAB}" type="pres">
      <dgm:prSet presAssocID="{C5BB6259-7F96-45F0-851F-477B713BEB59}" presName="sp" presStyleCnt="0"/>
      <dgm:spPr/>
    </dgm:pt>
    <dgm:pt modelId="{40B3794A-C0D6-664E-914F-40F12AFAA501}" type="pres">
      <dgm:prSet presAssocID="{D74EE252-FCC6-45CE-82F0-94B8FD359EFF}" presName="linNode" presStyleCnt="0"/>
      <dgm:spPr/>
    </dgm:pt>
    <dgm:pt modelId="{B0FD9B36-3BB0-3445-B75F-8B1BEB145C26}" type="pres">
      <dgm:prSet presAssocID="{D74EE252-FCC6-45CE-82F0-94B8FD359EFF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5CBC7CE0-4D9E-C340-93AF-5CA255B2DC68}" type="pres">
      <dgm:prSet presAssocID="{D74EE252-FCC6-45CE-82F0-94B8FD359EFF}" presName="descendantText" presStyleLbl="alignAccFollowNode1" presStyleIdx="1" presStyleCnt="3">
        <dgm:presLayoutVars>
          <dgm:bulletEnabled/>
        </dgm:presLayoutVars>
      </dgm:prSet>
      <dgm:spPr/>
    </dgm:pt>
    <dgm:pt modelId="{AAAFEB9F-65EF-2B47-8D65-31B62966D515}" type="pres">
      <dgm:prSet presAssocID="{7EEB245A-C097-45D0-8F0D-E27E02273047}" presName="sp" presStyleCnt="0"/>
      <dgm:spPr/>
    </dgm:pt>
    <dgm:pt modelId="{B8D7869D-E03D-2E46-ABB0-614D32D9C96E}" type="pres">
      <dgm:prSet presAssocID="{0CB03538-1CB6-4C5A-835F-3458FBC98FD8}" presName="linNode" presStyleCnt="0"/>
      <dgm:spPr/>
    </dgm:pt>
    <dgm:pt modelId="{141F5514-65C7-CC4D-8B9E-7C483F58440F}" type="pres">
      <dgm:prSet presAssocID="{0CB03538-1CB6-4C5A-835F-3458FBC98FD8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81F5FEC4-C7CA-6344-AD18-3581A9347A7B}" type="pres">
      <dgm:prSet presAssocID="{0CB03538-1CB6-4C5A-835F-3458FBC98FD8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D6332D1E-301E-684D-8335-4E578EAEC34A}" type="presOf" srcId="{1A888247-99AA-4C21-A330-F070A723A73F}" destId="{2D79565C-3CE0-FB48-AC6D-C12B3BA5D9AA}" srcOrd="0" destOrd="0" presId="urn:microsoft.com/office/officeart/2016/7/layout/VerticalSolidActionList"/>
    <dgm:cxn modelId="{1F1F5722-07B7-46B3-A8A4-7B54AF84D9AE}" srcId="{1A888247-99AA-4C21-A330-F070A723A73F}" destId="{0CB03538-1CB6-4C5A-835F-3458FBC98FD8}" srcOrd="2" destOrd="0" parTransId="{4DA2E337-8D36-410D-A060-2D3D5264A153}" sibTransId="{202AE08D-7BC8-4E24-9AEF-B44CF4B19B02}"/>
    <dgm:cxn modelId="{97CE5328-E4DB-9E48-89FB-9CF66C9FD2F3}" type="presOf" srcId="{D74EE252-FCC6-45CE-82F0-94B8FD359EFF}" destId="{B0FD9B36-3BB0-3445-B75F-8B1BEB145C26}" srcOrd="0" destOrd="0" presId="urn:microsoft.com/office/officeart/2016/7/layout/VerticalSolidActionList"/>
    <dgm:cxn modelId="{49CFBB50-E9C3-5346-9DDE-F797C76B59FA}" type="presOf" srcId="{0132B1CF-9402-4548-9698-25634BD4A959}" destId="{89E6ED3B-E33A-FD43-8FF4-26F436B25E90}" srcOrd="0" destOrd="0" presId="urn:microsoft.com/office/officeart/2016/7/layout/VerticalSolidActionList"/>
    <dgm:cxn modelId="{EB5BAF54-51D5-4BEE-906F-CEFB7630397C}" srcId="{1A888247-99AA-4C21-A330-F070A723A73F}" destId="{0132B1CF-9402-4548-9698-25634BD4A959}" srcOrd="0" destOrd="0" parTransId="{F30F3D60-7100-41BD-B7AC-F380D1E97BC2}" sibTransId="{C5BB6259-7F96-45F0-851F-477B713BEB59}"/>
    <dgm:cxn modelId="{0F8C6B5B-DEA9-F446-8103-F53052AEBCE9}" type="presOf" srcId="{C42CC0EB-102A-4CC9-9611-03216E8FC599}" destId="{81F5FEC4-C7CA-6344-AD18-3581A9347A7B}" srcOrd="0" destOrd="0" presId="urn:microsoft.com/office/officeart/2016/7/layout/VerticalSolidActionList"/>
    <dgm:cxn modelId="{A279176A-BB79-5A45-A049-0FF4FFA9722A}" type="presOf" srcId="{0CB03538-1CB6-4C5A-835F-3458FBC98FD8}" destId="{141F5514-65C7-CC4D-8B9E-7C483F58440F}" srcOrd="0" destOrd="0" presId="urn:microsoft.com/office/officeart/2016/7/layout/VerticalSolidActionList"/>
    <dgm:cxn modelId="{695DCC70-3521-48F6-9668-45D560FDA708}" srcId="{0132B1CF-9402-4548-9698-25634BD4A959}" destId="{918B4448-D216-4BF3-B863-AD2314989ED2}" srcOrd="0" destOrd="0" parTransId="{24826A9F-E4CF-4DCB-B929-F37BE1CC5E07}" sibTransId="{35EC3F9F-7FFB-4D82-B731-6ED06135205E}"/>
    <dgm:cxn modelId="{3360BA88-D9F3-448C-8710-AAB80B750EC0}" srcId="{D74EE252-FCC6-45CE-82F0-94B8FD359EFF}" destId="{5DBB0EF2-3631-44F5-B5D0-5694C0FB72ED}" srcOrd="0" destOrd="0" parTransId="{4308BACA-6237-4DAB-9320-3A1E9658DBA4}" sibTransId="{3BFC1DB0-D60A-4FD1-B026-045E61FBDA8A}"/>
    <dgm:cxn modelId="{D8E09DA1-AD8F-CB4F-B749-EE04D0006F69}" type="presOf" srcId="{918B4448-D216-4BF3-B863-AD2314989ED2}" destId="{EA79B937-DC85-DC49-86F5-FF6E2CB52D9C}" srcOrd="0" destOrd="0" presId="urn:microsoft.com/office/officeart/2016/7/layout/VerticalSolidActionList"/>
    <dgm:cxn modelId="{D49101A7-2F71-1646-BA1E-8F564CA9A68C}" type="presOf" srcId="{5DBB0EF2-3631-44F5-B5D0-5694C0FB72ED}" destId="{5CBC7CE0-4D9E-C340-93AF-5CA255B2DC68}" srcOrd="0" destOrd="0" presId="urn:microsoft.com/office/officeart/2016/7/layout/VerticalSolidActionList"/>
    <dgm:cxn modelId="{77EBF8C3-F9B8-41AC-8499-B3BB3587E97E}" srcId="{1A888247-99AA-4C21-A330-F070A723A73F}" destId="{D74EE252-FCC6-45CE-82F0-94B8FD359EFF}" srcOrd="1" destOrd="0" parTransId="{F33641FA-7842-4446-8BCA-07D5BA78EF86}" sibTransId="{7EEB245A-C097-45D0-8F0D-E27E02273047}"/>
    <dgm:cxn modelId="{844631EE-C8DA-4046-84E1-01639DD25D6F}" srcId="{0CB03538-1CB6-4C5A-835F-3458FBC98FD8}" destId="{C42CC0EB-102A-4CC9-9611-03216E8FC599}" srcOrd="0" destOrd="0" parTransId="{C3AF6261-EA07-4FA7-A121-561F32667450}" sibTransId="{C734DCC6-7865-4B78-8E7F-98D763DAA546}"/>
    <dgm:cxn modelId="{38B1280E-BE16-D748-977F-7AA3AFD32DF8}" type="presParOf" srcId="{2D79565C-3CE0-FB48-AC6D-C12B3BA5D9AA}" destId="{BAC452BB-4724-3C4F-82D1-E9F1384038AF}" srcOrd="0" destOrd="0" presId="urn:microsoft.com/office/officeart/2016/7/layout/VerticalSolidActionList"/>
    <dgm:cxn modelId="{736214FD-2C71-9542-AF72-EF81DCDF8239}" type="presParOf" srcId="{BAC452BB-4724-3C4F-82D1-E9F1384038AF}" destId="{89E6ED3B-E33A-FD43-8FF4-26F436B25E90}" srcOrd="0" destOrd="0" presId="urn:microsoft.com/office/officeart/2016/7/layout/VerticalSolidActionList"/>
    <dgm:cxn modelId="{485AAB25-A2C0-074D-8FB1-A9F033D86C6F}" type="presParOf" srcId="{BAC452BB-4724-3C4F-82D1-E9F1384038AF}" destId="{EA79B937-DC85-DC49-86F5-FF6E2CB52D9C}" srcOrd="1" destOrd="0" presId="urn:microsoft.com/office/officeart/2016/7/layout/VerticalSolidActionList"/>
    <dgm:cxn modelId="{E0AEB85D-7BF0-464A-AD2A-EF92D0CCB4D0}" type="presParOf" srcId="{2D79565C-3CE0-FB48-AC6D-C12B3BA5D9AA}" destId="{11BD9ED0-6C3A-9145-8185-71724F5C0DAB}" srcOrd="1" destOrd="0" presId="urn:microsoft.com/office/officeart/2016/7/layout/VerticalSolidActionList"/>
    <dgm:cxn modelId="{D0864E9C-0BC0-3C4E-A76B-B7987543DDFA}" type="presParOf" srcId="{2D79565C-3CE0-FB48-AC6D-C12B3BA5D9AA}" destId="{40B3794A-C0D6-664E-914F-40F12AFAA501}" srcOrd="2" destOrd="0" presId="urn:microsoft.com/office/officeart/2016/7/layout/VerticalSolidActionList"/>
    <dgm:cxn modelId="{9133AA58-24DB-4941-B1AE-7410C9099C8D}" type="presParOf" srcId="{40B3794A-C0D6-664E-914F-40F12AFAA501}" destId="{B0FD9B36-3BB0-3445-B75F-8B1BEB145C26}" srcOrd="0" destOrd="0" presId="urn:microsoft.com/office/officeart/2016/7/layout/VerticalSolidActionList"/>
    <dgm:cxn modelId="{1FC24AEE-BD0C-EF49-8B25-3863CE28F111}" type="presParOf" srcId="{40B3794A-C0D6-664E-914F-40F12AFAA501}" destId="{5CBC7CE0-4D9E-C340-93AF-5CA255B2DC68}" srcOrd="1" destOrd="0" presId="urn:microsoft.com/office/officeart/2016/7/layout/VerticalSolidActionList"/>
    <dgm:cxn modelId="{E60C6E36-994E-C843-9844-965EFB940F59}" type="presParOf" srcId="{2D79565C-3CE0-FB48-AC6D-C12B3BA5D9AA}" destId="{AAAFEB9F-65EF-2B47-8D65-31B62966D515}" srcOrd="3" destOrd="0" presId="urn:microsoft.com/office/officeart/2016/7/layout/VerticalSolidActionList"/>
    <dgm:cxn modelId="{A6BD5B40-9C00-3C47-A938-AEF5ADC5D4E9}" type="presParOf" srcId="{2D79565C-3CE0-FB48-AC6D-C12B3BA5D9AA}" destId="{B8D7869D-E03D-2E46-ABB0-614D32D9C96E}" srcOrd="4" destOrd="0" presId="urn:microsoft.com/office/officeart/2016/7/layout/VerticalSolidActionList"/>
    <dgm:cxn modelId="{D208E5F2-75AC-BA48-BF32-6BCAFE19A473}" type="presParOf" srcId="{B8D7869D-E03D-2E46-ABB0-614D32D9C96E}" destId="{141F5514-65C7-CC4D-8B9E-7C483F58440F}" srcOrd="0" destOrd="0" presId="urn:microsoft.com/office/officeart/2016/7/layout/VerticalSolidActionList"/>
    <dgm:cxn modelId="{4BB41A84-0B1C-2440-B1F1-261CADDA1B26}" type="presParOf" srcId="{B8D7869D-E03D-2E46-ABB0-614D32D9C96E}" destId="{81F5FEC4-C7CA-6344-AD18-3581A9347A7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9B937-DC85-DC49-86F5-FF6E2CB52D9C}">
      <dsp:nvSpPr>
        <dsp:cNvPr id="0" name=""/>
        <dsp:cNvSpPr/>
      </dsp:nvSpPr>
      <dsp:spPr>
        <a:xfrm>
          <a:off x="1200421" y="1165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Identify the types of crimes in Toronto.</a:t>
          </a:r>
        </a:p>
      </dsp:txBody>
      <dsp:txXfrm>
        <a:off x="1200421" y="1165"/>
        <a:ext cx="4801688" cy="1194456"/>
      </dsp:txXfrm>
    </dsp:sp>
    <dsp:sp modelId="{89E6ED3B-E33A-FD43-8FF4-26F436B25E90}">
      <dsp:nvSpPr>
        <dsp:cNvPr id="0" name=""/>
        <dsp:cNvSpPr/>
      </dsp:nvSpPr>
      <dsp:spPr>
        <a:xfrm>
          <a:off x="0" y="1165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Identify</a:t>
          </a:r>
        </a:p>
      </dsp:txBody>
      <dsp:txXfrm>
        <a:off x="0" y="1165"/>
        <a:ext cx="1200422" cy="1194456"/>
      </dsp:txXfrm>
    </dsp:sp>
    <dsp:sp modelId="{5CBC7CE0-4D9E-C340-93AF-5CA255B2DC68}">
      <dsp:nvSpPr>
        <dsp:cNvPr id="0" name=""/>
        <dsp:cNvSpPr/>
      </dsp:nvSpPr>
      <dsp:spPr>
        <a:xfrm>
          <a:off x="1200422" y="1267288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Analyze the trend across the timeline and neighborhoods.</a:t>
          </a:r>
        </a:p>
      </dsp:txBody>
      <dsp:txXfrm>
        <a:off x="1200422" y="1267288"/>
        <a:ext cx="4801688" cy="1194456"/>
      </dsp:txXfrm>
    </dsp:sp>
    <dsp:sp modelId="{B0FD9B36-3BB0-3445-B75F-8B1BEB145C26}">
      <dsp:nvSpPr>
        <dsp:cNvPr id="0" name=""/>
        <dsp:cNvSpPr/>
      </dsp:nvSpPr>
      <dsp:spPr>
        <a:xfrm>
          <a:off x="0" y="1267288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Analyze</a:t>
          </a:r>
        </a:p>
      </dsp:txBody>
      <dsp:txXfrm>
        <a:off x="0" y="1267288"/>
        <a:ext cx="1200422" cy="1194456"/>
      </dsp:txXfrm>
    </dsp:sp>
    <dsp:sp modelId="{81F5FEC4-C7CA-6344-AD18-3581A9347A7B}">
      <dsp:nvSpPr>
        <dsp:cNvPr id="0" name=""/>
        <dsp:cNvSpPr/>
      </dsp:nvSpPr>
      <dsp:spPr>
        <a:xfrm>
          <a:off x="1200422" y="2533412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awareness about the results of our data analysis and make you feel safer.</a:t>
          </a:r>
        </a:p>
      </dsp:txBody>
      <dsp:txXfrm>
        <a:off x="1200422" y="2533412"/>
        <a:ext cx="4801688" cy="1194456"/>
      </dsp:txXfrm>
    </dsp:sp>
    <dsp:sp modelId="{141F5514-65C7-CC4D-8B9E-7C483F58440F}">
      <dsp:nvSpPr>
        <dsp:cNvPr id="0" name=""/>
        <dsp:cNvSpPr/>
      </dsp:nvSpPr>
      <dsp:spPr>
        <a:xfrm>
          <a:off x="0" y="2533412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Create</a:t>
          </a:r>
        </a:p>
      </dsp:txBody>
      <dsp:txXfrm>
        <a:off x="0" y="2533412"/>
        <a:ext cx="1200422" cy="1194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06CBB-8514-754B-8449-C04F4552819F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B0805-FF0E-F14C-B035-32EB25372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0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1387-27C7-5584-A800-B1A33EA6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146BB-813B-69C1-18AC-B8B606F92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B411-7EEF-6018-696D-0A24C64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24D6E-A556-86B4-C734-164095D2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D3D56-0972-D82C-3123-B9092722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9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29F2-1D65-4301-9306-DE9F16BF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3E35-022A-8ED5-DBCE-A36351F1C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2294E-34AA-AE28-687F-DEAA84D9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66CA5-3923-DED0-C0EE-9A67B746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A0C46-E684-DFF8-82BA-47FDECD7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6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9977E-0C4D-BB06-32CC-E7CFD4EAF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AF815-306E-06BF-4BF8-C4FEEEDE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B6D78-D5DB-81B3-CC55-5F5D7B7B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B5E11-896A-702F-043D-9C438B56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82627-3BCC-56B4-E275-80776757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88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785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7283-385F-8F5C-5F39-7D7060AF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1B0B-38C5-8648-9282-5CDF533D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B9AA-4CBA-31FD-B5BC-387377B2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4726B-5DD9-4E31-8AC9-524BFE94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0C66D-E819-5462-47BF-E958C77C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8E2B-0891-6829-3B76-875FBAC0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1B03-AC5E-3A18-56C5-DB7B4C7D1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1EAC-9049-D2E2-6380-0F14EE29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44B17-11B5-42C5-695A-30C56543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527BC-E6BD-B5EC-F7FA-D80E1178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9D34-5F83-6B1D-D5DC-8027BF05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7B7E-E64A-A9EE-97EF-EB10F14A3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3D02B-A901-F5F6-2303-CE855A45D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E4172-FABC-9BA5-3CF1-0E1C3111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097FF-6BCB-9D16-84FE-EF0E0DBF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BCB9C-0FE7-5185-30DF-F1E1BDE6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34EA-FFBA-1FFA-C6B5-8A09BF54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76973-5111-E097-3EA2-210F01459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E6869-4079-2099-C29F-091A038D7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6461C-DC85-9D5C-FC56-95F0EEF51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BDF04-3793-14A3-72B4-E0FFCAD3E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EF449C-2245-25CE-BABD-2CC6A8E0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69C06-F8BE-9342-79A3-63CD0FFD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4E1A8-9158-1CA3-698F-5228DF93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8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1DDB-7376-EC5A-A63E-7A46692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46429E-DD48-3457-417D-BE28C00F7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ACFC1-EA1A-0125-EF62-C96B0E75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2F93A-81D6-9C00-E40D-AEDDDEE3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4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43A6A-FFED-55B4-851A-978DFE38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F0FBC-0D43-5F48-D13C-4C8B12EB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4857-04C9-B190-6EF1-0920C9F6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7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313B-EB90-E683-36E7-7C33F8A7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EBA0C-888C-12EE-5E61-0849BC19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33325-DFB7-9C18-9F32-07674C93A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536CE-DF7B-8BB2-971F-8A8D60A7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E15B8-7B1E-E27A-68A0-3757B051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21DA1-89E3-25DE-1472-082EDB62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0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18DF-7D76-96CF-BB06-A0960B5F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3A2F7-BAEC-4996-1234-BE97C3BAC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1A7C0-6810-32E3-5A04-345A6C249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0FDFB-784B-D58A-63B8-E74979B0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3FD70-7CC8-A26E-68E1-A17A63FB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42E2D-0484-8815-4CD7-59B4F585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5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F6F6D-568F-71D7-FDA8-D1B7D794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67311-2335-B586-8191-EA0487835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F4CF2-AEE0-CF3A-28BC-020BC23A2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9D28-3E68-5DE2-909C-2EE6F9E70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6130C-BF66-F6DF-525B-B785E9CDC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7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ata.torontopolice.on.ca/pages/open-dat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02AA3-4917-9BDD-159B-E2DEC4A03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1500" dirty="0">
                <a:solidFill>
                  <a:srgbClr val="FFFFFF"/>
                </a:solidFill>
              </a:rPr>
              <a:t>How safe is Toronto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498E1-4446-FCE4-4FAA-9C3EE938D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4847709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FFFFFF"/>
                </a:solidFill>
              </a:rPr>
              <a:t>Data Detectives         </a:t>
            </a:r>
            <a:r>
              <a:rPr lang="en-US" sz="6000" b="1" dirty="0">
                <a:solidFill>
                  <a:srgbClr val="FFFFFF"/>
                </a:solidFill>
              </a:rPr>
              <a:t>(Group 8)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7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C1588-9449-61F9-BA5F-B6701A793FED}"/>
              </a:ext>
            </a:extLst>
          </p:cNvPr>
          <p:cNvSpPr txBox="1"/>
          <p:nvPr/>
        </p:nvSpPr>
        <p:spPr>
          <a:xfrm>
            <a:off x="209716" y="393698"/>
            <a:ext cx="44493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collection (not merged):</a:t>
            </a:r>
          </a:p>
          <a:p>
            <a:r>
              <a:rPr lang="en-US" sz="2800" dirty="0"/>
              <a:t>2014 to 2022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1324B0A0-D4A7-53C0-9B7F-17AF78F8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6" y="1824909"/>
            <a:ext cx="5771140" cy="354222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3B53D5F-D7B8-F8FF-9622-C2D9CF83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287" y="2220611"/>
            <a:ext cx="1685178" cy="1531156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299F2539-712C-4E6E-4853-7A86D4ABE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916" y="138943"/>
            <a:ext cx="5489332" cy="314396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D7C44EF-CE8C-3A76-A0B2-B80D66EBB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5757" y="552328"/>
            <a:ext cx="1508491" cy="1063883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6DD26EA-3BE1-C85A-7E5E-CAC5650E7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916" y="3511772"/>
            <a:ext cx="5489332" cy="3288460"/>
          </a:xfrm>
          <a:prstGeom prst="rect">
            <a:avLst/>
          </a:prstGeom>
        </p:spPr>
      </p:pic>
      <p:pic>
        <p:nvPicPr>
          <p:cNvPr id="7" name="Picture 6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2B67976E-87E0-C87F-55E3-4F695CA62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2310" y="4114018"/>
            <a:ext cx="1441938" cy="1253113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6E1D96DE-574B-6DF9-6472-A2A0EE9B8C69}"/>
              </a:ext>
            </a:extLst>
          </p:cNvPr>
          <p:cNvCxnSpPr>
            <a:cxnSpLocks/>
          </p:cNvCxnSpPr>
          <p:nvPr/>
        </p:nvCxnSpPr>
        <p:spPr>
          <a:xfrm flipV="1">
            <a:off x="1000897" y="4740574"/>
            <a:ext cx="1942790" cy="415428"/>
          </a:xfrm>
          <a:prstGeom prst="bentConnector3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Arrow 19">
            <a:extLst>
              <a:ext uri="{FF2B5EF4-FFF2-40B4-BE49-F238E27FC236}">
                <a16:creationId xmlns:a16="http://schemas.microsoft.com/office/drawing/2014/main" id="{C04FB5A8-06D5-40C1-3178-BB01CF36F408}"/>
              </a:ext>
            </a:extLst>
          </p:cNvPr>
          <p:cNvSpPr/>
          <p:nvPr/>
        </p:nvSpPr>
        <p:spPr>
          <a:xfrm>
            <a:off x="539816" y="3596020"/>
            <a:ext cx="2693772" cy="8424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3DFB8785-9FC3-0E37-B55D-A48684D31551}"/>
              </a:ext>
            </a:extLst>
          </p:cNvPr>
          <p:cNvSpPr/>
          <p:nvPr/>
        </p:nvSpPr>
        <p:spPr>
          <a:xfrm>
            <a:off x="7216345" y="2360140"/>
            <a:ext cx="1666433" cy="638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E9364E8B-1260-3C83-FA7F-4084D2EB690B}"/>
              </a:ext>
            </a:extLst>
          </p:cNvPr>
          <p:cNvSpPr/>
          <p:nvPr/>
        </p:nvSpPr>
        <p:spPr>
          <a:xfrm>
            <a:off x="7216344" y="1584282"/>
            <a:ext cx="1666433" cy="638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86D48F46-7D76-A22A-29F2-D83BE9D8C43E}"/>
              </a:ext>
            </a:extLst>
          </p:cNvPr>
          <p:cNvSpPr/>
          <p:nvPr/>
        </p:nvSpPr>
        <p:spPr>
          <a:xfrm>
            <a:off x="7092760" y="4291913"/>
            <a:ext cx="1149197" cy="4571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DE0E669E-884A-076B-2EAB-5C5874C95E62}"/>
              </a:ext>
            </a:extLst>
          </p:cNvPr>
          <p:cNvSpPr/>
          <p:nvPr/>
        </p:nvSpPr>
        <p:spPr>
          <a:xfrm>
            <a:off x="7092760" y="3945071"/>
            <a:ext cx="1149197" cy="4571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C1B24B-2752-1225-E951-4E64802025BF}"/>
              </a:ext>
            </a:extLst>
          </p:cNvPr>
          <p:cNvCxnSpPr>
            <a:cxnSpLocks/>
          </p:cNvCxnSpPr>
          <p:nvPr/>
        </p:nvCxnSpPr>
        <p:spPr>
          <a:xfrm>
            <a:off x="8738846" y="1616210"/>
            <a:ext cx="0" cy="75169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5E741E-C197-AB5F-5124-889C83FA3259}"/>
              </a:ext>
            </a:extLst>
          </p:cNvPr>
          <p:cNvCxnSpPr>
            <a:cxnSpLocks/>
          </p:cNvCxnSpPr>
          <p:nvPr/>
        </p:nvCxnSpPr>
        <p:spPr>
          <a:xfrm>
            <a:off x="8013805" y="3967930"/>
            <a:ext cx="0" cy="34684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B8A91D-653C-DDF2-029B-D37EA2C118EB}"/>
              </a:ext>
            </a:extLst>
          </p:cNvPr>
          <p:cNvCxnSpPr>
            <a:cxnSpLocks/>
          </p:cNvCxnSpPr>
          <p:nvPr/>
        </p:nvCxnSpPr>
        <p:spPr>
          <a:xfrm>
            <a:off x="3071159" y="2677087"/>
            <a:ext cx="0" cy="91893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Arrow 30">
            <a:extLst>
              <a:ext uri="{FF2B5EF4-FFF2-40B4-BE49-F238E27FC236}">
                <a16:creationId xmlns:a16="http://schemas.microsoft.com/office/drawing/2014/main" id="{849BBF44-5036-6E02-7313-1F03B5629A43}"/>
              </a:ext>
            </a:extLst>
          </p:cNvPr>
          <p:cNvSpPr/>
          <p:nvPr/>
        </p:nvSpPr>
        <p:spPr>
          <a:xfrm>
            <a:off x="1087510" y="2634963"/>
            <a:ext cx="2693772" cy="8424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7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5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ack sign&#10;&#10;Description automatically generated with low confidence">
            <a:extLst>
              <a:ext uri="{FF2B5EF4-FFF2-40B4-BE49-F238E27FC236}">
                <a16:creationId xmlns:a16="http://schemas.microsoft.com/office/drawing/2014/main" id="{65D62EF1-4020-E192-D46B-9ACC12C1B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9" r="2628"/>
          <a:stretch/>
        </p:blipFill>
        <p:spPr>
          <a:xfrm>
            <a:off x="0" y="2239107"/>
            <a:ext cx="4665786" cy="1663700"/>
          </a:xfrm>
          <a:prstGeom prst="rect">
            <a:avLst/>
          </a:pr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0F6B2190-2A5D-1CD2-2A44-00CDA6646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31"/>
          <a:stretch/>
        </p:blipFill>
        <p:spPr>
          <a:xfrm>
            <a:off x="2274279" y="342412"/>
            <a:ext cx="8583783" cy="1265018"/>
          </a:xfrm>
          <a:prstGeom prst="rect">
            <a:avLst/>
          </a:prstGeom>
        </p:spPr>
      </p:pic>
      <p:pic>
        <p:nvPicPr>
          <p:cNvPr id="9" name="Picture 8" descr="A picture containing person, transport, past, bus&#10;&#10;Description automatically generated">
            <a:extLst>
              <a:ext uri="{FF2B5EF4-FFF2-40B4-BE49-F238E27FC236}">
                <a16:creationId xmlns:a16="http://schemas.microsoft.com/office/drawing/2014/main" id="{9688220C-ABA0-580C-9CF1-FAAD58BA03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2" r="3199"/>
          <a:stretch/>
        </p:blipFill>
        <p:spPr>
          <a:xfrm>
            <a:off x="5005754" y="1783276"/>
            <a:ext cx="7045569" cy="5074724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DE58F7F-9D12-92D4-2E5F-13041367C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109" y="533541"/>
            <a:ext cx="8583782" cy="5790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146FC-9B1E-ACED-2BE1-80DB8AFC3496}"/>
              </a:ext>
            </a:extLst>
          </p:cNvPr>
          <p:cNvSpPr txBox="1"/>
          <p:nvPr/>
        </p:nvSpPr>
        <p:spPr>
          <a:xfrm>
            <a:off x="140677" y="6221897"/>
            <a:ext cx="1069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</a:t>
            </a:r>
            <a:r>
              <a:rPr lang="en-US" b="1" dirty="0" err="1">
                <a:solidFill>
                  <a:srgbClr val="0070C0"/>
                </a:solidFill>
              </a:rPr>
              <a:t>www.canadiansecuritymag.com</a:t>
            </a:r>
            <a:r>
              <a:rPr lang="en-US" b="1" dirty="0">
                <a:solidFill>
                  <a:srgbClr val="0070C0"/>
                </a:solidFill>
              </a:rPr>
              <a:t>/canadian-security-top-10-under-40-2023-now-open-for-nominations</a:t>
            </a:r>
            <a:r>
              <a:rPr lang="en-US" dirty="0"/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3EB5E5-66A6-3139-1FA1-9AAA2B969753}"/>
              </a:ext>
            </a:extLst>
          </p:cNvPr>
          <p:cNvSpPr/>
          <p:nvPr/>
        </p:nvSpPr>
        <p:spPr>
          <a:xfrm>
            <a:off x="6867525" y="5670550"/>
            <a:ext cx="146050" cy="215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8288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0" y="732287"/>
            <a:ext cx="9774195" cy="6125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AA2BCAB-1D77-A9A3-E843-516172809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30" y="732287"/>
            <a:ext cx="9222965" cy="5520231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2F3BE22-A748-7F81-7108-B657FB3BE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0096"/>
            <a:ext cx="1685178" cy="153115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0E3A54-31FC-1006-1044-62507F48F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905" y="0"/>
            <a:ext cx="2514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107777" y="766119"/>
            <a:ext cx="9304638" cy="6091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1F4306F-9B9A-1194-4B4E-BD3AEBA6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7" y="1366801"/>
            <a:ext cx="8776730" cy="54911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361ED4-307A-8189-CCCC-26628B5E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498" y="404047"/>
            <a:ext cx="1508491" cy="1063883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6A3B6F-1E17-935F-3CBD-FFA28E118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415" y="0"/>
            <a:ext cx="19685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0" y="654907"/>
            <a:ext cx="9415849" cy="5931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80ADB3F-0092-604B-DFE8-2B687D32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3" y="654907"/>
            <a:ext cx="8625016" cy="5530023"/>
          </a:xfrm>
          <a:prstGeom prst="rect">
            <a:avLst/>
          </a:prstGeom>
        </p:spPr>
      </p:pic>
      <p:pic>
        <p:nvPicPr>
          <p:cNvPr id="7" name="Picture 6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110065B5-C3F1-1ADD-644B-03174168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337" y="1486720"/>
            <a:ext cx="1441938" cy="125311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54BB61F-981E-A3C2-1EB6-A48F76682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332" y="-133839"/>
            <a:ext cx="17907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15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55F30FD7-3B10-E5B5-C9E7-29B85A57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" y="0"/>
            <a:ext cx="11141109" cy="671665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0589D94-0613-2A91-FA2C-5C379A6E0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5"/>
          <a:stretch/>
        </p:blipFill>
        <p:spPr>
          <a:xfrm>
            <a:off x="1240091" y="1512277"/>
            <a:ext cx="10869847" cy="534572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F39BC7D-896E-7795-A7D5-28B434A8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1" y="0"/>
            <a:ext cx="1836242" cy="162852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3181FA8-88C2-154F-812D-C65031BA0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154" y="2086708"/>
            <a:ext cx="1465385" cy="1489277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34604BE-939F-7554-D4C6-B25335717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58" y="4316635"/>
            <a:ext cx="1572465" cy="1428745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BE108B-9188-29DE-8AAF-BCA9E6DAF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907" y="0"/>
            <a:ext cx="4405307" cy="17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4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356542DB-8074-D68D-1907-AD0DD1D4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46" y="0"/>
            <a:ext cx="10492154" cy="6827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6DDAB8-1DA8-3A2E-B159-A4DFCCFF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" y="1890692"/>
            <a:ext cx="10755707" cy="4936738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A93BDEF-4BF9-586A-B22A-D20D3896A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" y="5616697"/>
            <a:ext cx="1508491" cy="1063883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E722E9-E27A-2A1C-F3C3-003126756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105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55F30FD7-3B10-E5B5-C9E7-29B85A57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" y="0"/>
            <a:ext cx="11141109" cy="671665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FDE36DA-2177-6581-F8A8-FA0FB1B6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38" y="1852246"/>
            <a:ext cx="10849047" cy="5005754"/>
          </a:xfrm>
          <a:prstGeom prst="rect">
            <a:avLst/>
          </a:prstGeom>
        </p:spPr>
      </p:pic>
      <p:pic>
        <p:nvPicPr>
          <p:cNvPr id="4" name="Picture 3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B3912F85-17F6-8324-B61D-AF90CADA5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648" y="2633997"/>
            <a:ext cx="1441938" cy="1253113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B82731-30F4-A7B0-D823-E0FE81EE9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748" y="0"/>
            <a:ext cx="50038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7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3764141-1F4B-D1CF-558D-43ED4B6D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6" y="-168999"/>
            <a:ext cx="8498527" cy="6921481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B4999F0-394B-2854-9FB0-1BCFBFF4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" y="1113693"/>
            <a:ext cx="1110780" cy="100925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BC15028-8449-FC82-AFB2-203948DC7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0" y="5122985"/>
            <a:ext cx="1044972" cy="736980"/>
          </a:xfrm>
          <a:prstGeom prst="rect">
            <a:avLst/>
          </a:prstGeom>
        </p:spPr>
      </p:pic>
      <p:pic>
        <p:nvPicPr>
          <p:cNvPr id="9" name="Picture 8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0EBDA6DE-2548-B1AF-98FF-34A3625B3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90" y="3046299"/>
            <a:ext cx="1161337" cy="10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4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0" y="561840"/>
            <a:ext cx="9263897" cy="57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BCC0D04-4C1A-D629-47F2-5653B80A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9" y="1033739"/>
            <a:ext cx="7703407" cy="50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9C3BFF-D919-8C47-F96D-1CDCD9D9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WHO WE ARE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27E6D9-D7C9-78FC-8361-704F9032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14/02/2023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2BD59-4EA0-BB27-EFF8-11C73CA1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9A6A4-04C5-C507-F093-07BFD6E5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110B2B-CBB3-F3E8-67F3-C6E4AD4321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3902942" cy="307755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itannic Bold" panose="020B0903060703020204" pitchFamily="34" charset="77"/>
              </a:rPr>
              <a:t>ZAID </a:t>
            </a:r>
            <a:r>
              <a:rPr lang="en-US" sz="3200" dirty="0">
                <a:latin typeface="Britannic Bold" panose="020B0903060703020204" pitchFamily="34" charset="77"/>
              </a:rPr>
              <a:t>AL DULAIMI </a:t>
            </a:r>
            <a:r>
              <a:rPr lang="en-US" sz="2400" dirty="0">
                <a:latin typeface="Britannic Bold" panose="020B0903060703020204" pitchFamily="34" charset="77"/>
              </a:rPr>
              <a:t>- TORONTO</a:t>
            </a:r>
          </a:p>
          <a:p>
            <a:r>
              <a:rPr lang="en-US" sz="2400" dirty="0">
                <a:latin typeface="Britannic Bold" panose="020B0903060703020204" pitchFamily="34" charset="77"/>
              </a:rPr>
              <a:t>LINTU </a:t>
            </a:r>
            <a:r>
              <a:rPr lang="en-US" sz="3200" dirty="0">
                <a:latin typeface="Britannic Bold" panose="020B0903060703020204" pitchFamily="34" charset="77"/>
              </a:rPr>
              <a:t>BABY</a:t>
            </a:r>
            <a:r>
              <a:rPr lang="en-US" sz="2400" dirty="0">
                <a:latin typeface="Britannic Bold" panose="020B0903060703020204" pitchFamily="34" charset="77"/>
              </a:rPr>
              <a:t> – WOODSTOCK</a:t>
            </a:r>
          </a:p>
          <a:p>
            <a:r>
              <a:rPr lang="en-US" sz="2400" dirty="0">
                <a:latin typeface="Britannic Bold" panose="020B0903060703020204" pitchFamily="34" charset="77"/>
              </a:rPr>
              <a:t>ANUMTA </a:t>
            </a:r>
            <a:r>
              <a:rPr lang="en-CA" sz="3200" dirty="0">
                <a:solidFill>
                  <a:srgbClr val="24292F"/>
                </a:solidFill>
                <a:effectLst/>
                <a:latin typeface="Britannic Bold" panose="020B0903060703020204" pitchFamily="34" charset="77"/>
                <a:ea typeface="Calibri" panose="020F0502020204030204" pitchFamily="34" charset="0"/>
              </a:rPr>
              <a:t>Khan</a:t>
            </a:r>
            <a:r>
              <a:rPr lang="en-CA" sz="2400" dirty="0">
                <a:effectLst/>
                <a:latin typeface="Britannic Bold" panose="020B0903060703020204" pitchFamily="34" charset="77"/>
              </a:rPr>
              <a:t> </a:t>
            </a:r>
            <a:r>
              <a:rPr lang="en-US" sz="2400" dirty="0">
                <a:latin typeface="Britannic Bold" panose="020B0903060703020204" pitchFamily="34" charset="77"/>
              </a:rPr>
              <a:t> – BRAMPTON</a:t>
            </a:r>
          </a:p>
          <a:p>
            <a:r>
              <a:rPr lang="en-US" sz="2400" dirty="0">
                <a:latin typeface="Britannic Bold" panose="020B0903060703020204" pitchFamily="34" charset="77"/>
              </a:rPr>
              <a:t>ANABEL </a:t>
            </a:r>
            <a:r>
              <a:rPr lang="en-US" sz="3200" dirty="0">
                <a:latin typeface="Britannic Bold" panose="020B0903060703020204" pitchFamily="34" charset="77"/>
              </a:rPr>
              <a:t>SCARANELO</a:t>
            </a:r>
            <a:r>
              <a:rPr lang="en-US" sz="2400" dirty="0">
                <a:latin typeface="Britannic Bold" panose="020B0903060703020204" pitchFamily="34" charset="77"/>
              </a:rPr>
              <a:t> – TORONTO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4E9B7-371B-B33F-ED44-A8ECB5451491}"/>
              </a:ext>
            </a:extLst>
          </p:cNvPr>
          <p:cNvSpPr txBox="1"/>
          <p:nvPr/>
        </p:nvSpPr>
        <p:spPr>
          <a:xfrm>
            <a:off x="2895598" y="379933"/>
            <a:ext cx="4761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Britannic Bold" panose="020B0903060703020204" pitchFamily="34" charset="77"/>
              </a:rPr>
              <a:t>The DATA Detectives</a:t>
            </a:r>
          </a:p>
        </p:txBody>
      </p:sp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D07F898D-FD04-4FB2-6530-A4C126263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16"/>
          <a:stretch/>
        </p:blipFill>
        <p:spPr>
          <a:xfrm>
            <a:off x="5282827" y="1561696"/>
            <a:ext cx="2142621" cy="250367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EFFE3AE-1AD8-18B9-0321-1861A404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72" y="3429000"/>
            <a:ext cx="2616200" cy="2616200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CC81AA-5D9D-4A4D-6C27-48339D9756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86"/>
          <a:stretch/>
        </p:blipFill>
        <p:spPr>
          <a:xfrm>
            <a:off x="4741141" y="4431650"/>
            <a:ext cx="2520195" cy="2347407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25E252A1-6F00-DAD7-EE99-C5AEAC85CF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207"/>
          <a:stretch/>
        </p:blipFill>
        <p:spPr>
          <a:xfrm>
            <a:off x="7979497" y="177631"/>
            <a:ext cx="2311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02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6C4DA9CF-953E-0947-872E-8365D8673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r="2495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5BF06A24-296D-A6D3-BB30-FACF73F95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2" r="9396" b="2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3F8ADF-BD19-BBF3-CD3D-5B8CCB4EC88E}"/>
              </a:ext>
            </a:extLst>
          </p:cNvPr>
          <p:cNvSpPr txBox="1"/>
          <p:nvPr/>
        </p:nvSpPr>
        <p:spPr>
          <a:xfrm>
            <a:off x="0" y="5416062"/>
            <a:ext cx="114628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highlight>
                  <a:srgbClr val="FFFF00"/>
                </a:highlight>
              </a:rPr>
              <a:t>The number of crimes in </a:t>
            </a:r>
            <a:r>
              <a:rPr lang="en-CA" sz="4400" dirty="0">
                <a:highlight>
                  <a:srgbClr val="FFFF00"/>
                </a:highlight>
              </a:rPr>
              <a:t>2023</a:t>
            </a:r>
            <a:r>
              <a:rPr lang="en-CA" sz="3200" dirty="0">
                <a:highlight>
                  <a:srgbClr val="FFFF00"/>
                </a:highlight>
              </a:rPr>
              <a:t> forecasted as per this data analysis </a:t>
            </a:r>
          </a:p>
          <a:p>
            <a:pPr algn="ctr"/>
            <a:r>
              <a:rPr lang="en-CA" sz="3200" dirty="0">
                <a:highlight>
                  <a:srgbClr val="FFFF00"/>
                </a:highlight>
              </a:rPr>
              <a:t>will be of </a:t>
            </a:r>
            <a:r>
              <a:rPr lang="en-CA" sz="4400" dirty="0">
                <a:highlight>
                  <a:srgbClr val="FFFF00"/>
                </a:highlight>
              </a:rPr>
              <a:t>36,251</a:t>
            </a:r>
            <a:r>
              <a:rPr lang="en-CA" sz="3200" dirty="0">
                <a:highlight>
                  <a:srgbClr val="FFFF00"/>
                </a:highlight>
              </a:rPr>
              <a:t>.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0994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322772"/>
            <a:ext cx="8668512" cy="6857990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3B53D5F-D7B8-F8FF-9622-C2D9CF837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287" y="2220611"/>
            <a:ext cx="1685178" cy="153115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D7C44EF-CE8C-3A76-A0B2-B80D66EBBD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5757" y="552328"/>
            <a:ext cx="1508491" cy="1063883"/>
          </a:xfrm>
          <a:prstGeom prst="rect">
            <a:avLst/>
          </a:prstGeom>
        </p:spPr>
      </p:pic>
      <p:pic>
        <p:nvPicPr>
          <p:cNvPr id="7" name="Picture 6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2B67976E-87E0-C87F-55E3-4F695CA625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82310" y="4114018"/>
            <a:ext cx="1441938" cy="1253113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B8A91D-653C-DDF2-029B-D37EA2C118EB}"/>
              </a:ext>
            </a:extLst>
          </p:cNvPr>
          <p:cNvCxnSpPr>
            <a:cxnSpLocks/>
          </p:cNvCxnSpPr>
          <p:nvPr/>
        </p:nvCxnSpPr>
        <p:spPr>
          <a:xfrm>
            <a:off x="3071159" y="2677087"/>
            <a:ext cx="0" cy="91893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5434D52-D890-E05C-F81B-A4E266C3D8AA}"/>
              </a:ext>
            </a:extLst>
          </p:cNvPr>
          <p:cNvSpPr/>
          <p:nvPr/>
        </p:nvSpPr>
        <p:spPr>
          <a:xfrm>
            <a:off x="1018925" y="596524"/>
            <a:ext cx="8095129" cy="4770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TAKE HOME LESSIONS:</a:t>
            </a:r>
          </a:p>
          <a:p>
            <a:pPr algn="ctr"/>
            <a:r>
              <a:rPr lang="en-US" sz="3600" dirty="0"/>
              <a:t>If you don’t own a store on the streets of Toronto and  live alone in a house without a car just  taking transit, you may be subjected to less crimes  than living with a partner in a condo in Toronto</a:t>
            </a:r>
          </a:p>
        </p:txBody>
      </p:sp>
    </p:spTree>
    <p:extLst>
      <p:ext uri="{BB962C8B-B14F-4D97-AF65-F5344CB8AC3E}">
        <p14:creationId xmlns:p14="http://schemas.microsoft.com/office/powerpoint/2010/main" val="151731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81E9F00-6C9E-0DFE-0608-6337F521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76" y="3219980"/>
            <a:ext cx="5291666" cy="363802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D60BAB3-5D0C-3F1E-7590-5E6559E2A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5" r="11260"/>
          <a:stretch/>
        </p:blipFill>
        <p:spPr>
          <a:xfrm>
            <a:off x="6690883" y="0"/>
            <a:ext cx="5136782" cy="2888924"/>
          </a:xfrm>
          <a:prstGeom prst="rect">
            <a:avLst/>
          </a:prstGeom>
        </p:spPr>
      </p:pic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D8F0FA9-25DD-888B-A912-DF87D7F6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5" y="0"/>
            <a:ext cx="3680127" cy="34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Disclosures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We do not have any financial interests.</a:t>
            </a:r>
          </a:p>
        </p:txBody>
      </p:sp>
      <p:pic>
        <p:nvPicPr>
          <p:cNvPr id="5" name="Picture 4" descr="Blurred financial stock market data and graph">
            <a:extLst>
              <a:ext uri="{FF2B5EF4-FFF2-40B4-BE49-F238E27FC236}">
                <a16:creationId xmlns:a16="http://schemas.microsoft.com/office/drawing/2014/main" id="{0D391B68-CC17-6642-3364-3CB7C7447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2" r="674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5" name="Rectangle 99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Our goals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647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14/02/2023</a:t>
            </a:r>
          </a:p>
        </p:txBody>
      </p:sp>
      <p:pic>
        <p:nvPicPr>
          <p:cNvPr id="991" name="Picture 990">
            <a:extLst>
              <a:ext uri="{FF2B5EF4-FFF2-40B4-BE49-F238E27FC236}">
                <a16:creationId xmlns:a16="http://schemas.microsoft.com/office/drawing/2014/main" id="{71182F4E-99FF-019C-1D8F-123CDDDD3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r="20513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990" name="Subtitle 2">
            <a:extLst>
              <a:ext uri="{FF2B5EF4-FFF2-40B4-BE49-F238E27FC236}">
                <a16:creationId xmlns:a16="http://schemas.microsoft.com/office/drawing/2014/main" id="{158DBE1C-5AB5-A65F-B186-8E548C169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158101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5779-CCF5-427A-18E9-D8AA3D87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377" y="-12039"/>
            <a:ext cx="5233018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highlight>
                  <a:srgbClr val="FFFF00"/>
                </a:highlight>
              </a:rPr>
              <a:t>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12560-1A7F-45B7-91F5-753C91A8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14/02/2023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3A8D9-9975-465F-01C5-070E6696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E84D4-55F9-F2ED-4ADB-630FEACF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64F97-4E11-E729-0DE9-5CC455663A2E}"/>
              </a:ext>
            </a:extLst>
          </p:cNvPr>
          <p:cNvSpPr txBox="1"/>
          <p:nvPr/>
        </p:nvSpPr>
        <p:spPr>
          <a:xfrm>
            <a:off x="275359" y="988579"/>
            <a:ext cx="679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After this presentation you will know…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EFE9E-68A2-F5F2-7D19-08FE7833740F}"/>
              </a:ext>
            </a:extLst>
          </p:cNvPr>
          <p:cNvSpPr txBox="1"/>
          <p:nvPr/>
        </p:nvSpPr>
        <p:spPr>
          <a:xfrm>
            <a:off x="275359" y="1796130"/>
            <a:ext cx="64794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the top 3 most committed crimes</a:t>
            </a:r>
          </a:p>
          <a:p>
            <a:r>
              <a:rPr lang="en-US" sz="2800" dirty="0"/>
              <a:t>during  the last 8 years.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7959D-3C17-92B9-905A-69AA77F2851F}"/>
              </a:ext>
            </a:extLst>
          </p:cNvPr>
          <p:cNvSpPr txBox="1"/>
          <p:nvPr/>
        </p:nvSpPr>
        <p:spPr>
          <a:xfrm>
            <a:off x="271960" y="2875862"/>
            <a:ext cx="52452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premises type those crimes</a:t>
            </a:r>
          </a:p>
          <a:p>
            <a:r>
              <a:rPr lang="en-US" sz="2800" dirty="0"/>
              <a:t>happened.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3468A-1BCE-64EA-2789-B1434CFF8081}"/>
              </a:ext>
            </a:extLst>
          </p:cNvPr>
          <p:cNvSpPr txBox="1"/>
          <p:nvPr/>
        </p:nvSpPr>
        <p:spPr>
          <a:xfrm>
            <a:off x="275359" y="4098670"/>
            <a:ext cx="48163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time of the day they were</a:t>
            </a:r>
          </a:p>
          <a:p>
            <a:r>
              <a:rPr lang="en-US" sz="2800" dirty="0"/>
              <a:t>prevalent.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06B65-571D-4FBB-22D5-063F3450EBD1}"/>
              </a:ext>
            </a:extLst>
          </p:cNvPr>
          <p:cNvSpPr txBox="1"/>
          <p:nvPr/>
        </p:nvSpPr>
        <p:spPr>
          <a:xfrm>
            <a:off x="271960" y="5177342"/>
            <a:ext cx="5248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neighborhoods showed the</a:t>
            </a:r>
          </a:p>
          <a:p>
            <a:r>
              <a:rPr lang="en-US" sz="2800" dirty="0"/>
              <a:t>highest number of crimes?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A575ADAD-22C5-F237-64DB-CCE1D9A1F468}"/>
              </a:ext>
            </a:extLst>
          </p:cNvPr>
          <p:cNvSpPr/>
          <p:nvPr/>
        </p:nvSpPr>
        <p:spPr>
          <a:xfrm>
            <a:off x="7239376" y="1706678"/>
            <a:ext cx="4114424" cy="3256647"/>
          </a:xfrm>
          <a:prstGeom prst="cloud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were the trends across past years. Can we predict next year ?</a:t>
            </a:r>
          </a:p>
        </p:txBody>
      </p:sp>
    </p:spTree>
    <p:extLst>
      <p:ext uri="{BB962C8B-B14F-4D97-AF65-F5344CB8AC3E}">
        <p14:creationId xmlns:p14="http://schemas.microsoft.com/office/powerpoint/2010/main" val="259086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092C9-A8AD-5518-BC83-9A50229C6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t="6484" r="2061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D480A-0975-B095-636C-2324773E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220388"/>
            <a:ext cx="743483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4800" dirty="0"/>
              <a:t>Brief Overview:</a:t>
            </a:r>
            <a:br>
              <a:rPr lang="en-US" sz="4800" dirty="0"/>
            </a:b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API Toronto Police</a:t>
            </a:r>
            <a:b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CSV files top 3 crimes</a:t>
            </a:r>
            <a:b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62FCB-6AB9-DEC9-5245-75FE8B0699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Used </a:t>
            </a:r>
            <a:r>
              <a:rPr lang="en-CA" sz="36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 Notebook for coding</a:t>
            </a:r>
            <a:endParaRPr lang="en-US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A7D93EBA-F96A-B80A-755B-8752675BB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"/>
          <a:stretch/>
        </p:blipFill>
        <p:spPr>
          <a:xfrm>
            <a:off x="8470282" y="4872922"/>
            <a:ext cx="3726874" cy="198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0A6DC-1A62-0C55-A344-9191E7A8F0B9}"/>
              </a:ext>
            </a:extLst>
          </p:cNvPr>
          <p:cNvSpPr txBox="1"/>
          <p:nvPr/>
        </p:nvSpPr>
        <p:spPr>
          <a:xfrm>
            <a:off x="2751959" y="6290737"/>
            <a:ext cx="7244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400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 = </a:t>
            </a:r>
            <a:r>
              <a:rPr lang="en-CA" sz="2400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https://data.torontopolice.on</a:t>
            </a:r>
            <a:r>
              <a:rPr lang="en-CA" sz="2400" b="0" i="0" u="none" strike="noStrike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CA" sz="24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ca/pages/open-data</a:t>
            </a:r>
            <a:endParaRPr lang="en-CA" sz="2400" b="0" i="0" u="none" strike="noStrike" dirty="0">
              <a:solidFill>
                <a:schemeClr val="tx1">
                  <a:lumMod val="85000"/>
                </a:schemeClr>
              </a:solidFill>
              <a:effectLst/>
              <a:latin typeface="-apple-system"/>
            </a:endParaRPr>
          </a:p>
          <a:p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79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0DA6AC06-5C46-D075-6C79-771E0CB8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68" y="203397"/>
            <a:ext cx="8862263" cy="645120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A176D67-2D0E-0665-4394-258462729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391" y="5225145"/>
            <a:ext cx="1685178" cy="1531156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B9EBCF4-1218-31F9-B2BE-3A1145A6B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880" y="4033266"/>
            <a:ext cx="1508491" cy="1063883"/>
          </a:xfrm>
          <a:prstGeom prst="rect">
            <a:avLst/>
          </a:prstGeom>
        </p:spPr>
      </p:pic>
      <p:pic>
        <p:nvPicPr>
          <p:cNvPr id="19" name="Picture 18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DFFF9F5E-C9AC-1335-3AD1-6AE3C9098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279" y="1450622"/>
            <a:ext cx="1441938" cy="12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1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4B8EDD5-FB3C-B90E-E804-308F4F52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912" y="1252330"/>
            <a:ext cx="3273608" cy="3542455"/>
          </a:xfrm>
          <a:prstGeom prst="rect">
            <a:avLst/>
          </a:prstGeom>
        </p:spPr>
      </p:pic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304801" y="338234"/>
            <a:ext cx="8944707" cy="6144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EC909F2-F225-6754-7632-83094548F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41" y="927359"/>
            <a:ext cx="9544828" cy="5555503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AA2ABBE-EDD0-7849-279C-4AA7CF23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912" y="1242391"/>
            <a:ext cx="3273608" cy="354245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3B0AE7-0680-0E38-D461-A9111981BAC5}"/>
              </a:ext>
            </a:extLst>
          </p:cNvPr>
          <p:cNvSpPr/>
          <p:nvPr/>
        </p:nvSpPr>
        <p:spPr>
          <a:xfrm>
            <a:off x="8751912" y="2014151"/>
            <a:ext cx="3135287" cy="889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building, outdoor, street&#10;&#10;Description automatically generated">
            <a:extLst>
              <a:ext uri="{FF2B5EF4-FFF2-40B4-BE49-F238E27FC236}">
                <a16:creationId xmlns:a16="http://schemas.microsoft.com/office/drawing/2014/main" id="{2A4BAFEF-D6D7-CD91-3242-0FC6E72F3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80" y="472357"/>
            <a:ext cx="11977743" cy="59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1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34B9C23-6648-CF05-B133-6B8C08D0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1" y="0"/>
            <a:ext cx="1836242" cy="162852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C2994F16-C47E-2B5E-36A8-0901575CA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615" y="0"/>
            <a:ext cx="1465385" cy="1489277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6641F12-6952-B620-3611-90BC7D8C6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81" y="5380891"/>
            <a:ext cx="1572465" cy="1428745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E9DB1AF-5E20-6580-FE17-951BFF553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439" y="1322397"/>
            <a:ext cx="9409948" cy="539126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37BCF99-2580-DB4B-869A-EA576BFF4ABA}"/>
              </a:ext>
            </a:extLst>
          </p:cNvPr>
          <p:cNvSpPr/>
          <p:nvPr/>
        </p:nvSpPr>
        <p:spPr>
          <a:xfrm>
            <a:off x="8323640" y="3811274"/>
            <a:ext cx="1148861" cy="27778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D579CC75-8182-F46F-B360-C3932869F6A0}"/>
              </a:ext>
            </a:extLst>
          </p:cNvPr>
          <p:cNvSpPr/>
          <p:nvPr/>
        </p:nvSpPr>
        <p:spPr>
          <a:xfrm>
            <a:off x="4880113" y="2435087"/>
            <a:ext cx="1123122" cy="11927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C7FB8880-635B-E173-4895-9F786D4CF97B}"/>
              </a:ext>
            </a:extLst>
          </p:cNvPr>
          <p:cNvSpPr/>
          <p:nvPr/>
        </p:nvSpPr>
        <p:spPr>
          <a:xfrm>
            <a:off x="4899991" y="2865782"/>
            <a:ext cx="1123122" cy="11927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E865F-9FDF-6A5A-FBDF-CBC51A13CCB9}"/>
              </a:ext>
            </a:extLst>
          </p:cNvPr>
          <p:cNvSpPr txBox="1"/>
          <p:nvPr/>
        </p:nvSpPr>
        <p:spPr>
          <a:xfrm>
            <a:off x="2079568" y="139593"/>
            <a:ext cx="50454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collection (combined top 3):</a:t>
            </a:r>
          </a:p>
          <a:p>
            <a:r>
              <a:rPr lang="en-US" sz="2800" dirty="0"/>
              <a:t>2014 to 2022</a:t>
            </a:r>
          </a:p>
        </p:txBody>
      </p:sp>
    </p:spTree>
    <p:extLst>
      <p:ext uri="{BB962C8B-B14F-4D97-AF65-F5344CB8AC3E}">
        <p14:creationId xmlns:p14="http://schemas.microsoft.com/office/powerpoint/2010/main" val="1261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282</Words>
  <Application>Microsoft Macintosh PowerPoint</Application>
  <PresentationFormat>Widescreen</PresentationFormat>
  <Paragraphs>50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Britannic Bold</vt:lpstr>
      <vt:lpstr>Calibri</vt:lpstr>
      <vt:lpstr>Calibri Light</vt:lpstr>
      <vt:lpstr>Office Theme</vt:lpstr>
      <vt:lpstr>How safe is Toronto ?</vt:lpstr>
      <vt:lpstr>WHO WE ARE ?</vt:lpstr>
      <vt:lpstr>Disclosures</vt:lpstr>
      <vt:lpstr>Our goals</vt:lpstr>
      <vt:lpstr>Learning Objectives</vt:lpstr>
      <vt:lpstr>Brief Overview: API Toronto Police CSV files top 3 crimes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safe is Toronto ?</dc:title>
  <dc:creator>Claudia Capobianco</dc:creator>
  <cp:lastModifiedBy>Claudia Capobianco</cp:lastModifiedBy>
  <cp:revision>21</cp:revision>
  <dcterms:created xsi:type="dcterms:W3CDTF">2023-02-10T01:56:22Z</dcterms:created>
  <dcterms:modified xsi:type="dcterms:W3CDTF">2023-02-14T00:24:19Z</dcterms:modified>
</cp:coreProperties>
</file>